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448" r:id="rId5"/>
    <p:sldId id="259" r:id="rId6"/>
    <p:sldId id="2462" r:id="rId7"/>
    <p:sldId id="2432" r:id="rId8"/>
    <p:sldId id="2450" r:id="rId9"/>
    <p:sldId id="2463" r:id="rId10"/>
    <p:sldId id="2464" r:id="rId11"/>
    <p:sldId id="2465" r:id="rId12"/>
    <p:sldId id="2467" r:id="rId13"/>
    <p:sldId id="2468" r:id="rId14"/>
    <p:sldId id="2469" r:id="rId15"/>
    <p:sldId id="2470" r:id="rId16"/>
    <p:sldId id="2484" r:id="rId17"/>
    <p:sldId id="2471" r:id="rId18"/>
    <p:sldId id="2477" r:id="rId19"/>
    <p:sldId id="2451" r:id="rId20"/>
    <p:sldId id="2478" r:id="rId21"/>
    <p:sldId id="2479" r:id="rId22"/>
    <p:sldId id="2480" r:id="rId23"/>
    <p:sldId id="2483" r:id="rId24"/>
    <p:sldId id="2481" r:id="rId25"/>
    <p:sldId id="2482" r:id="rId26"/>
    <p:sldId id="24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033" autoAdjust="0"/>
  </p:normalViewPr>
  <p:slideViewPr>
    <p:cSldViewPr snapToGrid="0">
      <p:cViewPr varScale="1">
        <p:scale>
          <a:sx n="67" d="100"/>
          <a:sy n="67" d="100"/>
        </p:scale>
        <p:origin x="643" y="4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07" y="890587"/>
            <a:ext cx="11490325" cy="823913"/>
          </a:xfrm>
        </p:spPr>
        <p:txBody>
          <a:bodyPr/>
          <a:lstStyle/>
          <a:p>
            <a:r>
              <a:rPr lang="en-US" sz="6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BANK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7143" y="6125724"/>
            <a:ext cx="5167313" cy="518795"/>
          </a:xfrm>
        </p:spPr>
        <p:txBody>
          <a:bodyPr/>
          <a:lstStyle/>
          <a:p>
            <a:r>
              <a:rPr lang="en-US" dirty="0"/>
              <a:t>..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" y="3429000"/>
            <a:ext cx="4114800" cy="518795"/>
          </a:xfrm>
        </p:spPr>
        <p:txBody>
          <a:bodyPr/>
          <a:lstStyle/>
          <a:p>
            <a:r>
              <a:rPr lang="en-US" dirty="0"/>
              <a:t>Team MEMBERS :</a:t>
            </a:r>
          </a:p>
          <a:p>
            <a:r>
              <a:rPr lang="en-US" dirty="0"/>
              <a:t>Vaishnavi – 2021BCSE07AED296</a:t>
            </a:r>
          </a:p>
          <a:p>
            <a:r>
              <a:rPr lang="en-US" dirty="0"/>
              <a:t>A VEENA </a:t>
            </a:r>
            <a:r>
              <a:rPr lang="en-US" dirty="0" err="1"/>
              <a:t>reddy</a:t>
            </a:r>
            <a:r>
              <a:rPr lang="en-US" dirty="0"/>
              <a:t> – 2021BCSE07aed338</a:t>
            </a:r>
          </a:p>
          <a:p>
            <a:r>
              <a:rPr lang="en-US" dirty="0"/>
              <a:t>Manisha </a:t>
            </a:r>
            <a:r>
              <a:rPr lang="en-US" dirty="0" err="1"/>
              <a:t>rathOr</a:t>
            </a:r>
            <a:r>
              <a:rPr lang="en-US" dirty="0"/>
              <a:t> – 2021bcse07aed323</a:t>
            </a:r>
          </a:p>
          <a:p>
            <a:r>
              <a:rPr lang="en-US" dirty="0" err="1"/>
              <a:t>Aanchal</a:t>
            </a:r>
            <a:r>
              <a:rPr lang="en-US" dirty="0"/>
              <a:t> </a:t>
            </a:r>
            <a:r>
              <a:rPr lang="en-US" dirty="0" err="1"/>
              <a:t>singh</a:t>
            </a:r>
            <a:r>
              <a:rPr lang="en-US" dirty="0"/>
              <a:t> – 2021bcse07aed325</a:t>
            </a:r>
          </a:p>
          <a:p>
            <a:r>
              <a:rPr lang="en-US" dirty="0"/>
              <a:t>Monica </a:t>
            </a:r>
            <a:r>
              <a:rPr lang="en-US" dirty="0" err="1"/>
              <a:t>marani</a:t>
            </a:r>
            <a:r>
              <a:rPr lang="en-US" dirty="0"/>
              <a:t> – 2021bcse07aed363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Transaction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409358"/>
            <a:ext cx="15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JLabel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6343A-2EB4-4C7E-84CF-D3787A68C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8" t="35167" r="30906" b="13888"/>
          <a:stretch/>
        </p:blipFill>
        <p:spPr>
          <a:xfrm>
            <a:off x="685800" y="1349225"/>
            <a:ext cx="4286250" cy="3493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85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Deposit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38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Jlabel</a:t>
            </a:r>
            <a:r>
              <a:rPr lang="en-IN" dirty="0"/>
              <a:t>, </a:t>
            </a:r>
            <a:r>
              <a:rPr lang="en-IN" dirty="0" err="1"/>
              <a:t>JOptionPane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1033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r>
              <a:rPr lang="en-IN" dirty="0"/>
              <a:t>, </a:t>
            </a:r>
            <a:r>
              <a:rPr lang="en-IN" dirty="0" err="1"/>
              <a:t>showMessageDialog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DC9-6741-463E-8DDB-0889AF78B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2" t="26667" r="28878" b="12667"/>
          <a:stretch/>
        </p:blipFill>
        <p:spPr>
          <a:xfrm>
            <a:off x="761662" y="1379458"/>
            <a:ext cx="4126241" cy="3566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89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 err="1"/>
              <a:t>Withdrawl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38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Jlabel</a:t>
            </a:r>
            <a:r>
              <a:rPr lang="en-IN" dirty="0"/>
              <a:t>, </a:t>
            </a:r>
            <a:r>
              <a:rPr lang="en-IN" dirty="0" err="1"/>
              <a:t>JOptionPane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1057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r>
              <a:rPr lang="en-IN" dirty="0"/>
              <a:t>, </a:t>
            </a:r>
            <a:r>
              <a:rPr lang="en-IN" dirty="0" err="1"/>
              <a:t>showMessageDialoge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69578-C245-405A-BC93-90E3E0EE6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3" t="23834" r="28878" b="13888"/>
          <a:stretch/>
        </p:blipFill>
        <p:spPr>
          <a:xfrm>
            <a:off x="931967" y="1332636"/>
            <a:ext cx="4072851" cy="3798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56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FAST Cash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28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Jlabel</a:t>
            </a:r>
            <a:r>
              <a:rPr lang="en-IN" dirty="0"/>
              <a:t>, </a:t>
            </a:r>
            <a:r>
              <a:rPr lang="en-IN" dirty="0" err="1"/>
              <a:t>JOptionPane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1033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r>
              <a:rPr lang="en-IN" dirty="0"/>
              <a:t>, </a:t>
            </a:r>
            <a:r>
              <a:rPr lang="en-IN" dirty="0" err="1"/>
              <a:t>showMessageDialog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8E4B-046B-4C90-A61C-F33F2D45E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4" t="36333" r="32593" b="13888"/>
          <a:stretch/>
        </p:blipFill>
        <p:spPr>
          <a:xfrm>
            <a:off x="902970" y="1380399"/>
            <a:ext cx="4229100" cy="3608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56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Bank Balance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java.sql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15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JLabel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D764-685C-45AB-B94A-24A144EA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17690" r="18380" b="19699"/>
          <a:stretch/>
        </p:blipFill>
        <p:spPr>
          <a:xfrm>
            <a:off x="594519" y="1424809"/>
            <a:ext cx="5223510" cy="3383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99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233" y="2505206"/>
            <a:ext cx="5427107" cy="640080"/>
          </a:xfrm>
        </p:spPr>
        <p:txBody>
          <a:bodyPr>
            <a:normAutofit fontScale="90000"/>
          </a:bodyPr>
          <a:lstStyle/>
          <a:p>
            <a:r>
              <a:rPr lang="en-US" sz="12800" b="1" dirty="0">
                <a:latin typeface="Bahnschrift Condensed" panose="020B0502040204020203" pitchFamily="34" charset="0"/>
              </a:rPr>
              <a:t>DATABASE</a:t>
            </a:r>
            <a:br>
              <a:rPr lang="en-US" b="1" dirty="0">
                <a:latin typeface="Bahnschrift Condensed" panose="020B0502040204020203" pitchFamily="34" charset="0"/>
              </a:rPr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9086" y="2335529"/>
            <a:ext cx="8842534" cy="1208035"/>
          </a:xfrm>
        </p:spPr>
        <p:txBody>
          <a:bodyPr>
            <a:normAutofit fontScale="77500" lnSpcReduction="20000"/>
          </a:bodyPr>
          <a:lstStyle/>
          <a:p>
            <a:r>
              <a:rPr lang="en-US" sz="8000" b="1" dirty="0"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27672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194041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CONNECTION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603" y="1855338"/>
            <a:ext cx="2834640" cy="365125"/>
          </a:xfrm>
        </p:spPr>
        <p:txBody>
          <a:bodyPr/>
          <a:lstStyle/>
          <a:p>
            <a:r>
              <a:rPr lang="en-US" dirty="0"/>
              <a:t>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4718A-F204-4815-B17E-E8B2F4F8CA58}"/>
              </a:ext>
            </a:extLst>
          </p:cNvPr>
          <p:cNvSpPr txBox="1"/>
          <p:nvPr/>
        </p:nvSpPr>
        <p:spPr>
          <a:xfrm>
            <a:off x="5795700" y="2566336"/>
            <a:ext cx="5850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ODBC </a:t>
            </a:r>
            <a:r>
              <a:rPr lang="en-US" sz="4000" dirty="0"/>
              <a:t>(Open Database Connectivity) </a:t>
            </a:r>
            <a:r>
              <a:rPr lang="en-US" sz="4000" b="1" dirty="0"/>
              <a:t>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JDBC </a:t>
            </a:r>
            <a:r>
              <a:rPr lang="en-US" sz="4000" dirty="0"/>
              <a:t>(Java Database Connection) </a:t>
            </a:r>
            <a:r>
              <a:rPr lang="en-US" sz="4000" b="1" dirty="0"/>
              <a:t>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Groups of classes - packages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17195-C5E0-4577-8DCA-866B173C7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3" t="16333" r="9156" b="31833"/>
          <a:stretch/>
        </p:blipFill>
        <p:spPr>
          <a:xfrm>
            <a:off x="927287" y="1606216"/>
            <a:ext cx="10096622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2C36B-944B-48BB-B7DC-5EC296B19057}"/>
              </a:ext>
            </a:extLst>
          </p:cNvPr>
          <p:cNvSpPr txBox="1"/>
          <p:nvPr/>
        </p:nvSpPr>
        <p:spPr>
          <a:xfrm>
            <a:off x="1155032" y="5883528"/>
            <a:ext cx="1528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JDK -20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04893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IN MYSQL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4E12A-A2E4-4734-A727-0BCF7E441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3" t="10333" r="23688" b="19500"/>
          <a:stretch/>
        </p:blipFill>
        <p:spPr>
          <a:xfrm>
            <a:off x="1801450" y="1554480"/>
            <a:ext cx="8589099" cy="4812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93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Description Of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10902-DB76-41F3-BC83-4AFA2532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9" r="63156" b="8500"/>
          <a:stretch/>
        </p:blipFill>
        <p:spPr>
          <a:xfrm>
            <a:off x="846158" y="1222371"/>
            <a:ext cx="4114461" cy="5382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513FB-7B95-46E3-A49A-12C62776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00" r="61562" b="7666"/>
          <a:stretch/>
        </p:blipFill>
        <p:spPr>
          <a:xfrm>
            <a:off x="6790779" y="1302381"/>
            <a:ext cx="4686300" cy="4514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45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9" y="388118"/>
            <a:ext cx="5897218" cy="884238"/>
          </a:xfrm>
        </p:spPr>
        <p:txBody>
          <a:bodyPr/>
          <a:lstStyle/>
          <a:p>
            <a:r>
              <a:rPr lang="en-US" sz="4400" b="1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About our Project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710" y="2446020"/>
            <a:ext cx="6400799" cy="34747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/>
              <a:t>The project entitled “Bank management system” is a computerized telecommunications device that provides the customers of a financial institution with access to financial transactions in a public space without the need for a human clerk or bank taller (manpower).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8B88D-2188-4FF3-B8E5-B33975EE2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9" t="17824" r="1631" b="30000"/>
          <a:stretch/>
        </p:blipFill>
        <p:spPr>
          <a:xfrm>
            <a:off x="707937" y="1765616"/>
            <a:ext cx="10776126" cy="3972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536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Data in the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2DB7-4365-4E95-A9C1-4460D205B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4" r="1630" b="9333"/>
          <a:stretch/>
        </p:blipFill>
        <p:spPr>
          <a:xfrm>
            <a:off x="336450" y="1419856"/>
            <a:ext cx="11519100" cy="4798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88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Data in the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09B6E-CEAF-4FF4-92B2-C0C000BB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67" r="74500" b="23000"/>
          <a:stretch/>
        </p:blipFill>
        <p:spPr>
          <a:xfrm>
            <a:off x="857250" y="2034540"/>
            <a:ext cx="3554730" cy="2221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EC829-51E5-447C-97E1-1764E0F2A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0" t="58372" r="77687" b="8938"/>
          <a:stretch/>
        </p:blipFill>
        <p:spPr>
          <a:xfrm>
            <a:off x="7018020" y="2034540"/>
            <a:ext cx="3669030" cy="2994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8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933" y="1981066"/>
            <a:ext cx="3975497" cy="1642243"/>
          </a:xfrm>
        </p:spPr>
        <p:txBody>
          <a:bodyPr>
            <a:noAutofit/>
          </a:bodyPr>
          <a:lstStyle/>
          <a:p>
            <a:r>
              <a:rPr lang="en-US" sz="9600" b="1" cap="none" spc="0" dirty="0">
                <a:ln w="12700">
                  <a:solidFill>
                    <a:srgbClr val="FF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3226" y="3019291"/>
            <a:ext cx="8842534" cy="1208035"/>
          </a:xfrm>
        </p:spPr>
        <p:txBody>
          <a:bodyPr>
            <a:normAutofit fontScale="77500" lnSpcReduction="20000"/>
          </a:bodyPr>
          <a:lstStyle/>
          <a:p>
            <a:r>
              <a:rPr lang="en-US" sz="8000" b="1" dirty="0"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09717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923" y="262263"/>
            <a:ext cx="4846320" cy="1435947"/>
          </a:xfrm>
        </p:spPr>
        <p:txBody>
          <a:bodyPr/>
          <a:lstStyle/>
          <a:p>
            <a:r>
              <a:rPr lang="en-US" b="1" dirty="0"/>
              <a:t>Feature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19" y="1804555"/>
            <a:ext cx="6335367" cy="3798888"/>
          </a:xfrm>
        </p:spPr>
        <p:txBody>
          <a:bodyPr/>
          <a:lstStyle/>
          <a:p>
            <a:r>
              <a:rPr lang="en-US" sz="2000" b="1" dirty="0"/>
              <a:t>The Main Features of a bank is that it deals with all the money-related transactions. For example, you can deposit your money in a bank account to save it securely, and you will also get interested in the money that you will save in the account.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LOGIN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EF6E15E-5653-4232-A4AB-E2FC5A341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3" t="15815" r="18477" b="19344"/>
          <a:stretch/>
        </p:blipFill>
        <p:spPr>
          <a:xfrm>
            <a:off x="594519" y="1917677"/>
            <a:ext cx="5037743" cy="3022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424863" y="1720840"/>
            <a:ext cx="3714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java.awt.Color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java.awt.Font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java.awt.event.ActionEvent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java.awt.event.ActionListener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javax.swing.JButton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javax.swing.JFrame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javax.swing.JLabel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javax.swing.JPasswordField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javax.swing.JTextField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java.sql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javax.swing.JOptionPane</a:t>
            </a:r>
            <a:r>
              <a:rPr lang="en-IN" dirty="0"/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266296"/>
            <a:ext cx="411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JPasswordField</a:t>
            </a:r>
            <a:r>
              <a:rPr lang="en-IN" dirty="0"/>
              <a:t>, </a:t>
            </a:r>
            <a:r>
              <a:rPr lang="en-IN" dirty="0" err="1"/>
              <a:t>JLabel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893" y="2442211"/>
            <a:ext cx="3666887" cy="640080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latin typeface="Bahnschrift Condensed" panose="020B0502040204020203" pitchFamily="34" charset="0"/>
              </a:rPr>
              <a:t>SIGNUP</a:t>
            </a:r>
            <a:br>
              <a:rPr lang="en-US" b="1" dirty="0">
                <a:latin typeface="Bahnschrift Condensed" panose="020B0502040204020203" pitchFamily="34" charset="0"/>
              </a:rPr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6066" y="2072639"/>
            <a:ext cx="8842534" cy="1208035"/>
          </a:xfrm>
        </p:spPr>
        <p:txBody>
          <a:bodyPr>
            <a:normAutofit fontScale="77500" lnSpcReduction="20000"/>
          </a:bodyPr>
          <a:lstStyle/>
          <a:p>
            <a:r>
              <a:rPr lang="en-US" sz="8000" b="1" dirty="0"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Signup PAGE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326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JRadioButton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BF544-CA55-4D59-B867-7E3FCDFA7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9" t="3667" r="43375" b="5681"/>
          <a:stretch/>
        </p:blipFill>
        <p:spPr>
          <a:xfrm>
            <a:off x="829731" y="1330827"/>
            <a:ext cx="3930576" cy="3800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17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Signup PAGE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6192156" y="1984509"/>
            <a:ext cx="2479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446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JRadioButton</a:t>
            </a:r>
            <a:r>
              <a:rPr lang="en-IN" dirty="0"/>
              <a:t>, </a:t>
            </a:r>
            <a:r>
              <a:rPr lang="en-IN" dirty="0" err="1"/>
              <a:t>JComboBox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04E2C-E76C-4FE2-84D5-DF7F302B3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4" t="13167" r="43468" b="5682"/>
          <a:stretch/>
        </p:blipFill>
        <p:spPr>
          <a:xfrm>
            <a:off x="839816" y="1424809"/>
            <a:ext cx="3920491" cy="3532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17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17" y="398459"/>
            <a:ext cx="11002962" cy="823913"/>
          </a:xfrm>
        </p:spPr>
        <p:txBody>
          <a:bodyPr/>
          <a:lstStyle/>
          <a:p>
            <a:r>
              <a:rPr lang="en-US" b="1" dirty="0"/>
              <a:t>Signup PAGE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DAF08-E156-4628-85BF-87EE544663AF}"/>
              </a:ext>
            </a:extLst>
          </p:cNvPr>
          <p:cNvSpPr txBox="1"/>
          <p:nvPr/>
        </p:nvSpPr>
        <p:spPr>
          <a:xfrm>
            <a:off x="8146686" y="1951672"/>
            <a:ext cx="2479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javax.swing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java.awt.event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  <a:p>
            <a:r>
              <a:rPr lang="en-IN" dirty="0"/>
              <a:t>import </a:t>
            </a:r>
            <a:r>
              <a:rPr lang="en-IN" dirty="0" err="1"/>
              <a:t>java.sql</a:t>
            </a:r>
            <a:r>
              <a:rPr lang="en-IN" dirty="0"/>
              <a:t>.*;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8E495-A8BC-43D7-9CA0-0354778908F3}"/>
              </a:ext>
            </a:extLst>
          </p:cNvPr>
          <p:cNvSpPr txBox="1"/>
          <p:nvPr/>
        </p:nvSpPr>
        <p:spPr>
          <a:xfrm>
            <a:off x="594519" y="5333774"/>
            <a:ext cx="575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Jbutton</a:t>
            </a:r>
            <a:r>
              <a:rPr lang="en-IN" dirty="0"/>
              <a:t>, </a:t>
            </a:r>
            <a:r>
              <a:rPr lang="en-IN" dirty="0" err="1"/>
              <a:t>JTextField</a:t>
            </a:r>
            <a:r>
              <a:rPr lang="en-IN" dirty="0"/>
              <a:t>, </a:t>
            </a:r>
            <a:r>
              <a:rPr lang="en-IN" dirty="0" err="1"/>
              <a:t>JRadioButton</a:t>
            </a:r>
            <a:r>
              <a:rPr lang="en-IN" dirty="0"/>
              <a:t>, </a:t>
            </a:r>
            <a:r>
              <a:rPr lang="en-IN" dirty="0" err="1"/>
              <a:t>JCheckBox</a:t>
            </a:r>
            <a:r>
              <a:rPr lang="en-IN" dirty="0"/>
              <a:t>, </a:t>
            </a:r>
            <a:r>
              <a:rPr lang="en-IN" dirty="0" err="1"/>
              <a:t>JOptionPane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FD38-C5E9-417A-8CB4-3DE86C00E3C0}"/>
              </a:ext>
            </a:extLst>
          </p:cNvPr>
          <p:cNvSpPr txBox="1"/>
          <p:nvPr/>
        </p:nvSpPr>
        <p:spPr>
          <a:xfrm>
            <a:off x="594519" y="5905543"/>
            <a:ext cx="1033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setSize</a:t>
            </a:r>
            <a:r>
              <a:rPr lang="en-IN" dirty="0"/>
              <a:t>, </a:t>
            </a:r>
            <a:r>
              <a:rPr lang="en-IN" dirty="0" err="1"/>
              <a:t>setTitle</a:t>
            </a:r>
            <a:r>
              <a:rPr lang="en-IN" dirty="0"/>
              <a:t>, </a:t>
            </a:r>
            <a:r>
              <a:rPr lang="en-IN" dirty="0" err="1"/>
              <a:t>setBounds</a:t>
            </a:r>
            <a:r>
              <a:rPr lang="en-IN" dirty="0"/>
              <a:t>, </a:t>
            </a:r>
            <a:r>
              <a:rPr lang="en-IN" dirty="0" err="1"/>
              <a:t>setFont</a:t>
            </a:r>
            <a:r>
              <a:rPr lang="en-IN" dirty="0"/>
              <a:t>, </a:t>
            </a:r>
            <a:r>
              <a:rPr lang="en-IN" dirty="0" err="1"/>
              <a:t>setBackground</a:t>
            </a:r>
            <a:r>
              <a:rPr lang="en-IN" dirty="0"/>
              <a:t>, </a:t>
            </a:r>
            <a:r>
              <a:rPr lang="en-IN" dirty="0" err="1"/>
              <a:t>setForeground</a:t>
            </a:r>
            <a:r>
              <a:rPr lang="en-IN" dirty="0"/>
              <a:t>, </a:t>
            </a:r>
            <a:r>
              <a:rPr lang="en-IN" dirty="0" err="1"/>
              <a:t>addActionListener</a:t>
            </a:r>
            <a:r>
              <a:rPr lang="en-IN" dirty="0"/>
              <a:t>, </a:t>
            </a:r>
            <a:r>
              <a:rPr lang="en-IN" dirty="0" err="1"/>
              <a:t>showMessageDialog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4092D-9458-45D1-83D4-FB6255C36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5" t="5809" r="10749" b="8503"/>
          <a:stretch/>
        </p:blipFill>
        <p:spPr>
          <a:xfrm>
            <a:off x="474117" y="1359632"/>
            <a:ext cx="6525203" cy="3771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9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783" y="2510791"/>
            <a:ext cx="3666887" cy="640080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latin typeface="Bahnschrift Condensed" panose="020B0502040204020203" pitchFamily="34" charset="0"/>
              </a:rPr>
              <a:t>SIGN IN</a:t>
            </a:r>
            <a:br>
              <a:rPr lang="en-US" b="1" dirty="0">
                <a:latin typeface="Bahnschrift Condensed" panose="020B0502040204020203" pitchFamily="34" charset="0"/>
              </a:rPr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7526" y="2106929"/>
            <a:ext cx="8842534" cy="1208035"/>
          </a:xfrm>
        </p:spPr>
        <p:txBody>
          <a:bodyPr>
            <a:normAutofit fontScale="77500" lnSpcReduction="20000"/>
          </a:bodyPr>
          <a:lstStyle/>
          <a:p>
            <a:r>
              <a:rPr lang="en-US" sz="8000" b="1" dirty="0"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6047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645</Words>
  <Application>Microsoft Office PowerPoint</Application>
  <PresentationFormat>Widescreen</PresentationFormat>
  <Paragraphs>122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Bahnschrift Condensed</vt:lpstr>
      <vt:lpstr>Calibri</vt:lpstr>
      <vt:lpstr>Calibri Light</vt:lpstr>
      <vt:lpstr>Wingdings</vt:lpstr>
      <vt:lpstr>Office Theme</vt:lpstr>
      <vt:lpstr>BANK MANAGEMENT SYSTEM</vt:lpstr>
      <vt:lpstr>INTRODUCTION</vt:lpstr>
      <vt:lpstr>Feature</vt:lpstr>
      <vt:lpstr>LOGIN PAGE</vt:lpstr>
      <vt:lpstr>SIGNUP </vt:lpstr>
      <vt:lpstr>Signup PAGE 1</vt:lpstr>
      <vt:lpstr>Signup PAGE 2</vt:lpstr>
      <vt:lpstr>Signup PAGE 3</vt:lpstr>
      <vt:lpstr>SIGN IN </vt:lpstr>
      <vt:lpstr>Transaction</vt:lpstr>
      <vt:lpstr>Deposit</vt:lpstr>
      <vt:lpstr>Withdrawl</vt:lpstr>
      <vt:lpstr>FAST Cash</vt:lpstr>
      <vt:lpstr>Bank Balance</vt:lpstr>
      <vt:lpstr>DATABASE </vt:lpstr>
      <vt:lpstr>DATABASE CONNECTION</vt:lpstr>
      <vt:lpstr>HOW?</vt:lpstr>
      <vt:lpstr>IN MYSQL</vt:lpstr>
      <vt:lpstr>Description Of tables</vt:lpstr>
      <vt:lpstr>HOW?</vt:lpstr>
      <vt:lpstr>Data in the tables</vt:lpstr>
      <vt:lpstr>Data in the tables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2023-07-18T14:09:01Z</dcterms:created>
  <dcterms:modified xsi:type="dcterms:W3CDTF">2023-07-21T03:45:17Z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